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67" r:id="rId2"/>
    <p:sldId id="268" r:id="rId3"/>
    <p:sldId id="269" r:id="rId4"/>
  </p:sldIdLst>
  <p:sldSz cx="9144000" cy="676592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7" autoAdjust="0"/>
    <p:restoredTop sz="76568" autoAdjust="0"/>
  </p:normalViewPr>
  <p:slideViewPr>
    <p:cSldViewPr snapToGrid="0">
      <p:cViewPr varScale="1">
        <p:scale>
          <a:sx n="87" d="100"/>
          <a:sy n="87" d="100"/>
        </p:scale>
        <p:origin x="-1650" y="-72"/>
      </p:cViewPr>
      <p:guideLst>
        <p:guide orient="horz" pos="2131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-315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75D5E7-4DB0-43B5-8A1B-BC2BCB2D1863}" type="datetimeFigureOut">
              <a:rPr lang="en-US" smtClean="0"/>
              <a:t>10/05/2015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2838" y="685800"/>
            <a:ext cx="46323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4DEE5-3CAC-438C-A514-3A9BA6BBA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79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 tables to discuss what are the key phrases in the Statements that reflect customer</a:t>
            </a:r>
            <a:r>
              <a:rPr lang="en-US" baseline="0" dirty="0" smtClean="0"/>
              <a:t> service. Max 5 min discussion</a:t>
            </a:r>
          </a:p>
          <a:p>
            <a:r>
              <a:rPr lang="en-US" dirty="0" smtClean="0"/>
              <a:t>Refer participants to inside cover of workbook if they need to find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23A54-5273-494B-8411-6941139C8C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22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above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23A54-5273-494B-8411-6941139C8C7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221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above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23A54-5273-494B-8411-6941139C8C7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99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80930"/>
            <a:ext cx="7772400" cy="725557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600">
                <a:latin typeface="Helvetica Neue (Headings)"/>
              </a:defRPr>
            </a:lvl1pPr>
          </a:lstStyle>
          <a:p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38669"/>
            <a:ext cx="6858000" cy="60088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latin typeface="Helvetica Neue (Headings)"/>
              </a:defRPr>
            </a:lvl1pPr>
            <a:lvl2pPr marL="451074" indent="0" algn="ctr">
              <a:buNone/>
              <a:defRPr sz="1973"/>
            </a:lvl2pPr>
            <a:lvl3pPr marL="902147" indent="0" algn="ctr">
              <a:buNone/>
              <a:defRPr sz="1776"/>
            </a:lvl3pPr>
            <a:lvl4pPr marL="1353221" indent="0" algn="ctr">
              <a:buNone/>
              <a:defRPr sz="1579"/>
            </a:lvl4pPr>
            <a:lvl5pPr marL="1804294" indent="0" algn="ctr">
              <a:buNone/>
              <a:defRPr sz="1579"/>
            </a:lvl5pPr>
            <a:lvl6pPr marL="2255368" indent="0" algn="ctr">
              <a:buNone/>
              <a:defRPr sz="1579"/>
            </a:lvl6pPr>
            <a:lvl7pPr marL="2706441" indent="0" algn="ctr">
              <a:buNone/>
              <a:defRPr sz="1579"/>
            </a:lvl7pPr>
            <a:lvl8pPr marL="3157515" indent="0" algn="ctr">
              <a:buNone/>
              <a:defRPr sz="1579"/>
            </a:lvl8pPr>
            <a:lvl9pPr marL="3608588" indent="0" algn="ctr">
              <a:buNone/>
              <a:defRPr sz="1579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9954" y="6451124"/>
            <a:ext cx="564046" cy="3148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4">
                <a:solidFill>
                  <a:schemeClr val="tx1">
                    <a:tint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fld id="{F192F039-9996-41B7-9842-1A15504E05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56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6" y="0"/>
            <a:ext cx="9138727" cy="676592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F039-9996-41B7-9842-1A15504E056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2832651"/>
            <a:ext cx="7886700" cy="83310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300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F039-9996-41B7-9842-1A15504E056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28650" y="2832651"/>
            <a:ext cx="7886700" cy="83310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012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6" y="0"/>
            <a:ext cx="9138727" cy="676592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F039-9996-41B7-9842-1A15504E056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28650" y="2832651"/>
            <a:ext cx="7886700" cy="83310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265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F039-9996-41B7-9842-1A15504E056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49" y="484006"/>
            <a:ext cx="7886700" cy="83310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204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6" y="0"/>
            <a:ext cx="9138727" cy="676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77081"/>
            <a:ext cx="7886700" cy="83310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F039-9996-41B7-9842-1A15504E0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431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6" y="0"/>
            <a:ext cx="9138727" cy="676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484006"/>
            <a:ext cx="7886700" cy="83310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F039-9996-41B7-9842-1A15504E0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966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6" y="0"/>
            <a:ext cx="9138727" cy="676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484006"/>
            <a:ext cx="7886700" cy="83310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F039-9996-41B7-9842-1A15504E0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421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6" y="0"/>
            <a:ext cx="9138727" cy="676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484006"/>
            <a:ext cx="7886700" cy="83310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F039-9996-41B7-9842-1A15504E0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666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F039-9996-41B7-9842-1A15504E056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28650" y="2832651"/>
            <a:ext cx="7886700" cy="83310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502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6" y="0"/>
            <a:ext cx="9138727" cy="676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832651"/>
            <a:ext cx="7886700" cy="83310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F039-9996-41B7-9842-1A15504E0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39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6" y="0"/>
            <a:ext cx="9138727" cy="676592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F039-9996-41B7-9842-1A15504E056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2832651"/>
            <a:ext cx="7886700" cy="83310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047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36" y="5836333"/>
            <a:ext cx="9138727" cy="92959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01114"/>
            <a:ext cx="7886700" cy="42929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1609" y="6451124"/>
            <a:ext cx="1242391" cy="3148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4">
                <a:solidFill>
                  <a:schemeClr val="tx1">
                    <a:tint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028950" y="6270625"/>
            <a:ext cx="3086100" cy="3603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628650" y="477081"/>
            <a:ext cx="7886700" cy="833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554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85" r:id="rId3"/>
    <p:sldLayoutId id="2147483686" r:id="rId4"/>
    <p:sldLayoutId id="2147483687" r:id="rId5"/>
    <p:sldLayoutId id="2147483688" r:id="rId6"/>
    <p:sldLayoutId id="2147483677" r:id="rId7"/>
    <p:sldLayoutId id="2147483676" r:id="rId8"/>
    <p:sldLayoutId id="2147483678" r:id="rId9"/>
    <p:sldLayoutId id="2147483679" r:id="rId10"/>
    <p:sldLayoutId id="2147483680" r:id="rId11"/>
    <p:sldLayoutId id="2147483681" r:id="rId12"/>
  </p:sldLayoutIdLst>
  <p:txStyles>
    <p:titleStyle>
      <a:lvl1pPr algn="l" defTabSz="902147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Helvetica Neue (Headings)"/>
          <a:ea typeface="+mj-ea"/>
          <a:cs typeface="Helvetica" panose="020B0604020202020204" pitchFamily="34" charset="0"/>
        </a:defRPr>
      </a:lvl1pPr>
    </p:titleStyle>
    <p:bodyStyle>
      <a:lvl1pPr marL="225537" indent="-225537" algn="l" defTabSz="902147" rtl="0" eaLnBrk="1" latinLnBrk="0" hangingPunct="1">
        <a:lnSpc>
          <a:spcPct val="90000"/>
        </a:lnSpc>
        <a:spcBef>
          <a:spcPts val="987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 Neue (Headings)"/>
          <a:ea typeface="+mn-ea"/>
          <a:cs typeface="Helvetica" panose="020B0604020202020204" pitchFamily="34" charset="0"/>
        </a:defRPr>
      </a:lvl1pPr>
      <a:lvl2pPr marL="676610" indent="-225537" algn="l" defTabSz="902147" rtl="0" eaLnBrk="1" latinLnBrk="0" hangingPunct="1">
        <a:lnSpc>
          <a:spcPct val="90000"/>
        </a:lnSpc>
        <a:spcBef>
          <a:spcPts val="493"/>
        </a:spcBef>
        <a:buFont typeface="Arial" panose="020B0604020202020204" pitchFamily="34" charset="0"/>
        <a:buChar char="•"/>
        <a:defRPr sz="2368" kern="1200">
          <a:solidFill>
            <a:schemeClr val="tx1"/>
          </a:solidFill>
          <a:latin typeface="Helvetica Neue (Headings)"/>
          <a:ea typeface="+mn-ea"/>
          <a:cs typeface="Helvetica" panose="020B0604020202020204" pitchFamily="34" charset="0"/>
        </a:defRPr>
      </a:lvl2pPr>
      <a:lvl3pPr marL="1127684" indent="-225537" algn="l" defTabSz="902147" rtl="0" eaLnBrk="1" latinLnBrk="0" hangingPunct="1">
        <a:lnSpc>
          <a:spcPct val="90000"/>
        </a:lnSpc>
        <a:spcBef>
          <a:spcPts val="493"/>
        </a:spcBef>
        <a:buFont typeface="Arial" panose="020B0604020202020204" pitchFamily="34" charset="0"/>
        <a:buChar char="•"/>
        <a:defRPr sz="1973" kern="1200">
          <a:solidFill>
            <a:schemeClr val="tx1"/>
          </a:solidFill>
          <a:latin typeface="Helvetica Neue (Headings)"/>
          <a:ea typeface="+mn-ea"/>
          <a:cs typeface="Helvetica" panose="020B0604020202020204" pitchFamily="34" charset="0"/>
        </a:defRPr>
      </a:lvl3pPr>
      <a:lvl4pPr marL="1578757" indent="-225537" algn="l" defTabSz="902147" rtl="0" eaLnBrk="1" latinLnBrk="0" hangingPunct="1">
        <a:lnSpc>
          <a:spcPct val="90000"/>
        </a:lnSpc>
        <a:spcBef>
          <a:spcPts val="493"/>
        </a:spcBef>
        <a:buFont typeface="Arial" panose="020B0604020202020204" pitchFamily="34" charset="0"/>
        <a:buChar char="•"/>
        <a:defRPr sz="1776" kern="1200">
          <a:solidFill>
            <a:schemeClr val="tx1"/>
          </a:solidFill>
          <a:latin typeface="Helvetica Neue (Headings)"/>
          <a:ea typeface="+mn-ea"/>
          <a:cs typeface="Helvetica" panose="020B0604020202020204" pitchFamily="34" charset="0"/>
        </a:defRPr>
      </a:lvl4pPr>
      <a:lvl5pPr marL="2029831" indent="-225537" algn="l" defTabSz="902147" rtl="0" eaLnBrk="1" latinLnBrk="0" hangingPunct="1">
        <a:lnSpc>
          <a:spcPct val="90000"/>
        </a:lnSpc>
        <a:spcBef>
          <a:spcPts val="493"/>
        </a:spcBef>
        <a:buFont typeface="Arial" panose="020B0604020202020204" pitchFamily="34" charset="0"/>
        <a:buChar char="•"/>
        <a:defRPr sz="1776" kern="1200">
          <a:solidFill>
            <a:schemeClr val="tx1"/>
          </a:solidFill>
          <a:latin typeface="Helvetica Neue (Headings)"/>
          <a:ea typeface="+mn-ea"/>
          <a:cs typeface="Helvetica" panose="020B0604020202020204" pitchFamily="34" charset="0"/>
        </a:defRPr>
      </a:lvl5pPr>
      <a:lvl6pPr marL="2480904" indent="-225537" algn="l" defTabSz="902147" rtl="0" eaLnBrk="1" latinLnBrk="0" hangingPunct="1">
        <a:lnSpc>
          <a:spcPct val="90000"/>
        </a:lnSpc>
        <a:spcBef>
          <a:spcPts val="493"/>
        </a:spcBef>
        <a:buFont typeface="Arial" panose="020B0604020202020204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6pPr>
      <a:lvl7pPr marL="2931978" indent="-225537" algn="l" defTabSz="902147" rtl="0" eaLnBrk="1" latinLnBrk="0" hangingPunct="1">
        <a:lnSpc>
          <a:spcPct val="90000"/>
        </a:lnSpc>
        <a:spcBef>
          <a:spcPts val="493"/>
        </a:spcBef>
        <a:buFont typeface="Arial" panose="020B0604020202020204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7pPr>
      <a:lvl8pPr marL="3383051" indent="-225537" algn="l" defTabSz="902147" rtl="0" eaLnBrk="1" latinLnBrk="0" hangingPunct="1">
        <a:lnSpc>
          <a:spcPct val="90000"/>
        </a:lnSpc>
        <a:spcBef>
          <a:spcPts val="493"/>
        </a:spcBef>
        <a:buFont typeface="Arial" panose="020B0604020202020204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8pPr>
      <a:lvl9pPr marL="3834125" indent="-225537" algn="l" defTabSz="902147" rtl="0" eaLnBrk="1" latinLnBrk="0" hangingPunct="1">
        <a:lnSpc>
          <a:spcPct val="90000"/>
        </a:lnSpc>
        <a:spcBef>
          <a:spcPts val="493"/>
        </a:spcBef>
        <a:buFont typeface="Arial" panose="020B0604020202020204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02147" rtl="0" eaLnBrk="1" latinLnBrk="0" hangingPunct="1">
        <a:defRPr sz="1776" kern="1200">
          <a:solidFill>
            <a:schemeClr val="tx1"/>
          </a:solidFill>
          <a:latin typeface="+mn-lt"/>
          <a:ea typeface="+mn-ea"/>
          <a:cs typeface="+mn-cs"/>
        </a:defRPr>
      </a:lvl1pPr>
      <a:lvl2pPr marL="451074" algn="l" defTabSz="902147" rtl="0" eaLnBrk="1" latinLnBrk="0" hangingPunct="1">
        <a:defRPr sz="1776" kern="1200">
          <a:solidFill>
            <a:schemeClr val="tx1"/>
          </a:solidFill>
          <a:latin typeface="+mn-lt"/>
          <a:ea typeface="+mn-ea"/>
          <a:cs typeface="+mn-cs"/>
        </a:defRPr>
      </a:lvl2pPr>
      <a:lvl3pPr marL="902147" algn="l" defTabSz="902147" rtl="0" eaLnBrk="1" latinLnBrk="0" hangingPunct="1">
        <a:defRPr sz="1776" kern="1200">
          <a:solidFill>
            <a:schemeClr val="tx1"/>
          </a:solidFill>
          <a:latin typeface="+mn-lt"/>
          <a:ea typeface="+mn-ea"/>
          <a:cs typeface="+mn-cs"/>
        </a:defRPr>
      </a:lvl3pPr>
      <a:lvl4pPr marL="1353221" algn="l" defTabSz="902147" rtl="0" eaLnBrk="1" latinLnBrk="0" hangingPunct="1">
        <a:defRPr sz="1776" kern="1200">
          <a:solidFill>
            <a:schemeClr val="tx1"/>
          </a:solidFill>
          <a:latin typeface="+mn-lt"/>
          <a:ea typeface="+mn-ea"/>
          <a:cs typeface="+mn-cs"/>
        </a:defRPr>
      </a:lvl4pPr>
      <a:lvl5pPr marL="1804294" algn="l" defTabSz="902147" rtl="0" eaLnBrk="1" latinLnBrk="0" hangingPunct="1">
        <a:defRPr sz="1776" kern="1200">
          <a:solidFill>
            <a:schemeClr val="tx1"/>
          </a:solidFill>
          <a:latin typeface="+mn-lt"/>
          <a:ea typeface="+mn-ea"/>
          <a:cs typeface="+mn-cs"/>
        </a:defRPr>
      </a:lvl5pPr>
      <a:lvl6pPr marL="2255368" algn="l" defTabSz="902147" rtl="0" eaLnBrk="1" latinLnBrk="0" hangingPunct="1">
        <a:defRPr sz="1776" kern="1200">
          <a:solidFill>
            <a:schemeClr val="tx1"/>
          </a:solidFill>
          <a:latin typeface="+mn-lt"/>
          <a:ea typeface="+mn-ea"/>
          <a:cs typeface="+mn-cs"/>
        </a:defRPr>
      </a:lvl6pPr>
      <a:lvl7pPr marL="2706441" algn="l" defTabSz="902147" rtl="0" eaLnBrk="1" latinLnBrk="0" hangingPunct="1">
        <a:defRPr sz="1776" kern="1200">
          <a:solidFill>
            <a:schemeClr val="tx1"/>
          </a:solidFill>
          <a:latin typeface="+mn-lt"/>
          <a:ea typeface="+mn-ea"/>
          <a:cs typeface="+mn-cs"/>
        </a:defRPr>
      </a:lvl7pPr>
      <a:lvl8pPr marL="3157515" algn="l" defTabSz="902147" rtl="0" eaLnBrk="1" latinLnBrk="0" hangingPunct="1">
        <a:defRPr sz="1776" kern="1200">
          <a:solidFill>
            <a:schemeClr val="tx1"/>
          </a:solidFill>
          <a:latin typeface="+mn-lt"/>
          <a:ea typeface="+mn-ea"/>
          <a:cs typeface="+mn-cs"/>
        </a:defRPr>
      </a:lvl8pPr>
      <a:lvl9pPr marL="3608588" algn="l" defTabSz="902147" rtl="0" eaLnBrk="1" latinLnBrk="0" hangingPunct="1">
        <a:defRPr sz="17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Service Foundations</a:t>
            </a:r>
            <a:endParaRPr lang="en-US" dirty="0"/>
          </a:p>
        </p:txBody>
      </p:sp>
      <p:sp>
        <p:nvSpPr>
          <p:cNvPr id="5" name="Rectangle 1"/>
          <p:cNvSpPr>
            <a:spLocks/>
          </p:cNvSpPr>
          <p:nvPr/>
        </p:nvSpPr>
        <p:spPr bwMode="auto">
          <a:xfrm>
            <a:off x="403200" y="1861787"/>
            <a:ext cx="824865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285750" lvl="0" indent="-285750">
              <a:lnSpc>
                <a:spcPct val="150000"/>
              </a:lnSpc>
              <a:buBlip>
                <a:blip r:embed="rId3"/>
              </a:buBlip>
            </a:pPr>
            <a:r>
              <a:rPr lang="en-US" dirty="0">
                <a:solidFill>
                  <a:srgbClr val="595959"/>
                </a:solidFill>
                <a:latin typeface="Helvetica Neue (Headings)"/>
                <a:cs typeface="Helvetica" panose="020B0604020202020204" pitchFamily="34" charset="0"/>
              </a:rPr>
              <a:t>Customer Service foundations must be firmly based from the </a:t>
            </a:r>
            <a:r>
              <a:rPr lang="en-US" dirty="0" smtClean="0">
                <a:solidFill>
                  <a:srgbClr val="595959"/>
                </a:solidFill>
                <a:latin typeface="Helvetica Neue (Headings)"/>
                <a:cs typeface="Helvetica" panose="020B0604020202020204" pitchFamily="34" charset="0"/>
              </a:rPr>
              <a:t>organizational </a:t>
            </a:r>
            <a:r>
              <a:rPr lang="en-US" dirty="0">
                <a:solidFill>
                  <a:srgbClr val="595959"/>
                </a:solidFill>
                <a:latin typeface="Helvetica Neue (Headings)"/>
                <a:cs typeface="Helvetica" panose="020B0604020202020204" pitchFamily="34" charset="0"/>
              </a:rPr>
              <a:t>culture.</a:t>
            </a:r>
          </a:p>
          <a:p>
            <a:pPr marL="285750" lvl="0" indent="-285750">
              <a:lnSpc>
                <a:spcPct val="150000"/>
              </a:lnSpc>
              <a:buBlip>
                <a:blip r:embed="rId3"/>
              </a:buBlip>
            </a:pPr>
            <a:r>
              <a:rPr lang="en-US" dirty="0" smtClean="0">
                <a:solidFill>
                  <a:srgbClr val="595959"/>
                </a:solidFill>
                <a:latin typeface="Helvetica Neue (Headings)"/>
                <a:cs typeface="Helvetica" panose="020B0604020202020204" pitchFamily="34" charset="0"/>
              </a:rPr>
              <a:t>Mission</a:t>
            </a:r>
            <a:r>
              <a:rPr lang="en-US" dirty="0">
                <a:solidFill>
                  <a:srgbClr val="595959"/>
                </a:solidFill>
                <a:latin typeface="Helvetica Neue (Headings)"/>
                <a:cs typeface="Helvetica" panose="020B0604020202020204" pitchFamily="34" charset="0"/>
              </a:rPr>
              <a:t>, Values and Vision </a:t>
            </a:r>
          </a:p>
          <a:p>
            <a:pPr marL="742950" lvl="1" indent="-285750">
              <a:lnSpc>
                <a:spcPct val="150000"/>
              </a:lnSpc>
              <a:buBlip>
                <a:blip r:embed="rId3"/>
              </a:buBlip>
            </a:pPr>
            <a:r>
              <a:rPr lang="en-US" dirty="0">
                <a:solidFill>
                  <a:srgbClr val="595959"/>
                </a:solidFill>
                <a:latin typeface="Helvetica Neue (Headings)"/>
                <a:cs typeface="Helvetica" panose="020B0604020202020204" pitchFamily="34" charset="0"/>
              </a:rPr>
              <a:t>What are the key </a:t>
            </a:r>
            <a:r>
              <a:rPr lang="en-US" dirty="0" smtClean="0">
                <a:solidFill>
                  <a:srgbClr val="595959"/>
                </a:solidFill>
                <a:latin typeface="Helvetica Neue (Headings)"/>
                <a:cs typeface="Helvetica" panose="020B0604020202020204" pitchFamily="34" charset="0"/>
              </a:rPr>
              <a:t>words/phrases </a:t>
            </a:r>
            <a:r>
              <a:rPr lang="en-US" dirty="0">
                <a:solidFill>
                  <a:srgbClr val="595959"/>
                </a:solidFill>
                <a:latin typeface="Helvetica Neue (Headings)"/>
                <a:cs typeface="Helvetica" panose="020B0604020202020204" pitchFamily="34" charset="0"/>
              </a:rPr>
              <a:t>in the Sidra Mission that emphasis customer Service?</a:t>
            </a:r>
          </a:p>
        </p:txBody>
      </p:sp>
      <p:sp>
        <p:nvSpPr>
          <p:cNvPr id="4" name="Oval 3"/>
          <p:cNvSpPr/>
          <p:nvPr/>
        </p:nvSpPr>
        <p:spPr>
          <a:xfrm>
            <a:off x="581891" y="4064924"/>
            <a:ext cx="2466110" cy="2213256"/>
          </a:xfrm>
          <a:prstGeom prst="ellipse">
            <a:avLst/>
          </a:prstGeom>
          <a:solidFill>
            <a:srgbClr val="8E71A6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1">
              <a:buClr>
                <a:srgbClr val="CC9900"/>
              </a:buClr>
            </a:pPr>
            <a:r>
              <a:rPr lang="en-US" dirty="0"/>
              <a:t>Provide patients with world-class healthcare services</a:t>
            </a:r>
          </a:p>
        </p:txBody>
      </p:sp>
      <p:sp>
        <p:nvSpPr>
          <p:cNvPr id="6" name="Oval 5"/>
          <p:cNvSpPr/>
          <p:nvPr/>
        </p:nvSpPr>
        <p:spPr>
          <a:xfrm>
            <a:off x="3962400" y="4064924"/>
            <a:ext cx="1814945" cy="1787236"/>
          </a:xfrm>
          <a:prstGeom prst="ellipse">
            <a:avLst/>
          </a:prstGeom>
          <a:solidFill>
            <a:srgbClr val="8E71A6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buClr>
                <a:srgbClr val="CC9900"/>
              </a:buClr>
            </a:pPr>
            <a:r>
              <a:rPr lang="en-US" dirty="0" smtClean="0"/>
              <a:t>Provide </a:t>
            </a:r>
            <a:r>
              <a:rPr lang="en-US" dirty="0"/>
              <a:t>a diversity and quality of care</a:t>
            </a:r>
          </a:p>
        </p:txBody>
      </p:sp>
      <p:sp>
        <p:nvSpPr>
          <p:cNvPr id="7" name="Oval 6"/>
          <p:cNvSpPr/>
          <p:nvPr/>
        </p:nvSpPr>
        <p:spPr>
          <a:xfrm>
            <a:off x="6564051" y="4064924"/>
            <a:ext cx="1416167" cy="1446414"/>
          </a:xfrm>
          <a:prstGeom prst="ellipse">
            <a:avLst/>
          </a:prstGeom>
          <a:solidFill>
            <a:srgbClr val="8E71A6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buClr>
                <a:srgbClr val="CC9900"/>
              </a:buClr>
            </a:pPr>
            <a:r>
              <a:rPr lang="en-US" dirty="0" smtClean="0"/>
              <a:t>Patient-focused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89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Service Foundations</a:t>
            </a:r>
            <a:endParaRPr lang="en-US" dirty="0"/>
          </a:p>
        </p:txBody>
      </p:sp>
      <p:sp>
        <p:nvSpPr>
          <p:cNvPr id="5" name="Rectangle 1"/>
          <p:cNvSpPr>
            <a:spLocks/>
          </p:cNvSpPr>
          <p:nvPr/>
        </p:nvSpPr>
        <p:spPr bwMode="auto">
          <a:xfrm>
            <a:off x="403200" y="1861787"/>
            <a:ext cx="824865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285750" lvl="0" indent="-285750">
              <a:lnSpc>
                <a:spcPct val="150000"/>
              </a:lnSpc>
              <a:buBlip>
                <a:blip r:embed="rId3"/>
              </a:buBlip>
            </a:pPr>
            <a:r>
              <a:rPr lang="en-US" dirty="0">
                <a:solidFill>
                  <a:srgbClr val="595959"/>
                </a:solidFill>
                <a:latin typeface="Helvetica Neue (Headings)"/>
                <a:cs typeface="Helvetica" panose="020B0604020202020204" pitchFamily="34" charset="0"/>
              </a:rPr>
              <a:t>Customer Service foundations must be firmly based from the </a:t>
            </a:r>
            <a:r>
              <a:rPr lang="en-US" dirty="0" smtClean="0">
                <a:solidFill>
                  <a:srgbClr val="595959"/>
                </a:solidFill>
                <a:latin typeface="Helvetica Neue (Headings)"/>
                <a:cs typeface="Helvetica" panose="020B0604020202020204" pitchFamily="34" charset="0"/>
              </a:rPr>
              <a:t>organizational </a:t>
            </a:r>
            <a:r>
              <a:rPr lang="en-US" dirty="0">
                <a:solidFill>
                  <a:srgbClr val="595959"/>
                </a:solidFill>
                <a:latin typeface="Helvetica Neue (Headings)"/>
                <a:cs typeface="Helvetica" panose="020B0604020202020204" pitchFamily="34" charset="0"/>
              </a:rPr>
              <a:t>culture.</a:t>
            </a:r>
          </a:p>
          <a:p>
            <a:pPr marL="285750" lvl="0" indent="-285750">
              <a:lnSpc>
                <a:spcPct val="150000"/>
              </a:lnSpc>
              <a:buBlip>
                <a:blip r:embed="rId3"/>
              </a:buBlip>
            </a:pPr>
            <a:r>
              <a:rPr lang="en-US" dirty="0">
                <a:solidFill>
                  <a:srgbClr val="595959"/>
                </a:solidFill>
                <a:latin typeface="Helvetica Neue (Headings)"/>
                <a:cs typeface="Helvetica" panose="020B0604020202020204" pitchFamily="34" charset="0"/>
              </a:rPr>
              <a:t>Mission, Values and Vision </a:t>
            </a:r>
          </a:p>
          <a:p>
            <a:pPr marL="742950" lvl="1" indent="-285750">
              <a:lnSpc>
                <a:spcPct val="150000"/>
              </a:lnSpc>
              <a:buBlip>
                <a:blip r:embed="rId3"/>
              </a:buBlip>
            </a:pPr>
            <a:r>
              <a:rPr lang="en-US" dirty="0">
                <a:solidFill>
                  <a:srgbClr val="595959"/>
                </a:solidFill>
                <a:latin typeface="Helvetica Neue (Headings)"/>
                <a:cs typeface="Helvetica" panose="020B0604020202020204" pitchFamily="34" charset="0"/>
              </a:rPr>
              <a:t>What are the key words in the Sidra Values that emphasis customer Service?</a:t>
            </a:r>
          </a:p>
        </p:txBody>
      </p:sp>
      <p:sp>
        <p:nvSpPr>
          <p:cNvPr id="8" name="Oval 7"/>
          <p:cNvSpPr/>
          <p:nvPr/>
        </p:nvSpPr>
        <p:spPr>
          <a:xfrm>
            <a:off x="457200" y="4081548"/>
            <a:ext cx="2435629" cy="2241575"/>
          </a:xfrm>
          <a:prstGeom prst="ellipse">
            <a:avLst/>
          </a:prstGeom>
          <a:solidFill>
            <a:srgbClr val="8E71A6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1">
              <a:buClr>
                <a:srgbClr val="CC9900"/>
              </a:buClr>
            </a:pPr>
            <a:r>
              <a:rPr lang="en-US" dirty="0"/>
              <a:t>Create profound change in patient </a:t>
            </a:r>
            <a:r>
              <a:rPr lang="en-US" dirty="0" smtClean="0"/>
              <a:t>care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962398" y="4081548"/>
            <a:ext cx="2189020" cy="1949329"/>
          </a:xfrm>
          <a:prstGeom prst="ellipse">
            <a:avLst/>
          </a:prstGeom>
          <a:solidFill>
            <a:srgbClr val="8E71A6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1">
              <a:buClr>
                <a:srgbClr val="CC9900"/>
              </a:buClr>
            </a:pPr>
            <a:r>
              <a:rPr lang="en-US" dirty="0"/>
              <a:t>Excellence in everything we do.</a:t>
            </a:r>
          </a:p>
        </p:txBody>
      </p:sp>
      <p:sp>
        <p:nvSpPr>
          <p:cNvPr id="10" name="Oval 9"/>
          <p:cNvSpPr/>
          <p:nvPr/>
        </p:nvSpPr>
        <p:spPr>
          <a:xfrm>
            <a:off x="7037796" y="4081548"/>
            <a:ext cx="1381297" cy="1317561"/>
          </a:xfrm>
          <a:prstGeom prst="ellipse">
            <a:avLst/>
          </a:prstGeom>
          <a:solidFill>
            <a:srgbClr val="8E71A6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95250" lvl="1">
              <a:buClr>
                <a:srgbClr val="CC9900"/>
              </a:buClr>
            </a:pPr>
            <a:endParaRPr lang="en-US" dirty="0" smtClean="0"/>
          </a:p>
          <a:p>
            <a:pPr marL="95250" lvl="1">
              <a:buClr>
                <a:srgbClr val="CC9900"/>
              </a:buClr>
            </a:pPr>
            <a:r>
              <a:rPr lang="en-US" dirty="0" smtClean="0"/>
              <a:t>Quality </a:t>
            </a:r>
            <a:r>
              <a:rPr lang="en-US" dirty="0"/>
              <a:t>patient care</a:t>
            </a:r>
          </a:p>
          <a:p>
            <a:pPr marL="0" lvl="1">
              <a:buClr>
                <a:srgbClr val="CC9900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848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Service Foundations</a:t>
            </a:r>
            <a:endParaRPr lang="en-US" dirty="0"/>
          </a:p>
        </p:txBody>
      </p:sp>
      <p:sp>
        <p:nvSpPr>
          <p:cNvPr id="5" name="Rectangle 1"/>
          <p:cNvSpPr>
            <a:spLocks/>
          </p:cNvSpPr>
          <p:nvPr/>
        </p:nvSpPr>
        <p:spPr bwMode="auto">
          <a:xfrm>
            <a:off x="403200" y="1861787"/>
            <a:ext cx="824865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285750" lvl="0" indent="-285750">
              <a:lnSpc>
                <a:spcPct val="150000"/>
              </a:lnSpc>
              <a:buBlip>
                <a:blip r:embed="rId3"/>
              </a:buBlip>
            </a:pPr>
            <a:r>
              <a:rPr lang="en-US" dirty="0">
                <a:solidFill>
                  <a:srgbClr val="595959"/>
                </a:solidFill>
                <a:latin typeface="Helvetica Neue (Headings)"/>
                <a:cs typeface="Helvetica" panose="020B0604020202020204" pitchFamily="34" charset="0"/>
              </a:rPr>
              <a:t>Customer Service foundations must be firmly based from the </a:t>
            </a:r>
            <a:r>
              <a:rPr lang="en-US" dirty="0" smtClean="0">
                <a:solidFill>
                  <a:srgbClr val="595959"/>
                </a:solidFill>
                <a:latin typeface="Helvetica Neue (Headings)"/>
                <a:cs typeface="Helvetica" panose="020B0604020202020204" pitchFamily="34" charset="0"/>
              </a:rPr>
              <a:t>organizational </a:t>
            </a:r>
            <a:r>
              <a:rPr lang="en-US" dirty="0">
                <a:solidFill>
                  <a:srgbClr val="595959"/>
                </a:solidFill>
                <a:latin typeface="Helvetica Neue (Headings)"/>
                <a:cs typeface="Helvetica" panose="020B0604020202020204" pitchFamily="34" charset="0"/>
              </a:rPr>
              <a:t>culture.</a:t>
            </a:r>
          </a:p>
          <a:p>
            <a:pPr marL="285750" lvl="0" indent="-285750">
              <a:lnSpc>
                <a:spcPct val="150000"/>
              </a:lnSpc>
              <a:buBlip>
                <a:blip r:embed="rId3"/>
              </a:buBlip>
            </a:pPr>
            <a:r>
              <a:rPr lang="en-US" dirty="0">
                <a:solidFill>
                  <a:srgbClr val="595959"/>
                </a:solidFill>
                <a:latin typeface="Helvetica Neue (Headings)"/>
                <a:cs typeface="Helvetica" panose="020B0604020202020204" pitchFamily="34" charset="0"/>
              </a:rPr>
              <a:t>Mission, Values and Vision </a:t>
            </a:r>
          </a:p>
          <a:p>
            <a:pPr marL="742950" lvl="1" indent="-285750">
              <a:lnSpc>
                <a:spcPct val="150000"/>
              </a:lnSpc>
              <a:buBlip>
                <a:blip r:embed="rId3"/>
              </a:buBlip>
            </a:pPr>
            <a:r>
              <a:rPr lang="en-US" dirty="0">
                <a:solidFill>
                  <a:srgbClr val="595959"/>
                </a:solidFill>
                <a:latin typeface="Helvetica Neue (Headings)"/>
                <a:cs typeface="Helvetica" panose="020B0604020202020204" pitchFamily="34" charset="0"/>
              </a:rPr>
              <a:t>What are the key words in the Sidra Vision that emphasis customer Service?</a:t>
            </a:r>
          </a:p>
        </p:txBody>
      </p:sp>
      <p:sp>
        <p:nvSpPr>
          <p:cNvPr id="7" name="Oval 6"/>
          <p:cNvSpPr/>
          <p:nvPr/>
        </p:nvSpPr>
        <p:spPr>
          <a:xfrm>
            <a:off x="543861" y="4106487"/>
            <a:ext cx="2132837" cy="2071940"/>
          </a:xfrm>
          <a:prstGeom prst="ellipse">
            <a:avLst/>
          </a:prstGeom>
          <a:solidFill>
            <a:srgbClr val="8E71A6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1">
              <a:buClr>
                <a:srgbClr val="CC9900"/>
              </a:buClr>
            </a:pPr>
            <a:r>
              <a:rPr lang="en-US" dirty="0"/>
              <a:t>E</a:t>
            </a:r>
            <a:r>
              <a:rPr lang="en-US" dirty="0" smtClean="0"/>
              <a:t>xceptional </a:t>
            </a:r>
            <a:r>
              <a:rPr lang="en-US" dirty="0"/>
              <a:t>care</a:t>
            </a:r>
          </a:p>
        </p:txBody>
      </p:sp>
    </p:spTree>
    <p:extLst>
      <p:ext uri="{BB962C8B-B14F-4D97-AF65-F5344CB8AC3E}">
        <p14:creationId xmlns:p14="http://schemas.microsoft.com/office/powerpoint/2010/main" val="71370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469</TotalTime>
  <Words>175</Words>
  <Application>Microsoft Office PowerPoint</Application>
  <PresentationFormat>Custom</PresentationFormat>
  <Paragraphs>27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Customer Service Foundations</vt:lpstr>
      <vt:lpstr>Customer Service Foundations</vt:lpstr>
      <vt:lpstr>Customer Service Foundations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Sami Saleh</dc:creator>
  <cp:lastModifiedBy>Ryan Peden</cp:lastModifiedBy>
  <cp:revision>24</cp:revision>
  <dcterms:created xsi:type="dcterms:W3CDTF">2014-11-13T14:02:59Z</dcterms:created>
  <dcterms:modified xsi:type="dcterms:W3CDTF">2015-05-10T11:45:52Z</dcterms:modified>
</cp:coreProperties>
</file>